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68" d="100"/>
          <a:sy n="68" d="100"/>
        </p:scale>
        <p:origin x="4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roz\Dokumenty\F-plyn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Revize F-plyny-dispoziční množství chladiva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08250770663438"/>
          <c:y val="0.13042182944033473"/>
          <c:w val="0.84246665693031753"/>
          <c:h val="0.79286866448801285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List1!$A$3:$G$3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2018</c:v>
                </c:pt>
                <c:pt idx="3">
                  <c:v>2021</c:v>
                </c:pt>
                <c:pt idx="4">
                  <c:v>2024</c:v>
                </c:pt>
                <c:pt idx="5">
                  <c:v>2027</c:v>
                </c:pt>
                <c:pt idx="6">
                  <c:v>2030</c:v>
                </c:pt>
              </c:numCache>
            </c:numRef>
          </c:cat>
          <c:val>
            <c:numRef>
              <c:f>List1!$A$4:$G$4</c:f>
              <c:numCache>
                <c:formatCode>General</c:formatCode>
                <c:ptCount val="7"/>
                <c:pt idx="0">
                  <c:v>100</c:v>
                </c:pt>
                <c:pt idx="1">
                  <c:v>93</c:v>
                </c:pt>
                <c:pt idx="2">
                  <c:v>73</c:v>
                </c:pt>
                <c:pt idx="3">
                  <c:v>45</c:v>
                </c:pt>
                <c:pt idx="4">
                  <c:v>31</c:v>
                </c:pt>
                <c:pt idx="5">
                  <c:v>25</c:v>
                </c:pt>
                <c:pt idx="6">
                  <c:v>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547800"/>
        <c:axId val="124548192"/>
      </c:lineChart>
      <c:catAx>
        <c:axId val="124547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4548192"/>
        <c:crosses val="autoZero"/>
        <c:auto val="1"/>
        <c:lblAlgn val="ctr"/>
        <c:lblOffset val="100"/>
        <c:noMultiLvlLbl val="0"/>
      </c:catAx>
      <c:valAx>
        <c:axId val="124548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Objem 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24547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3/30/2015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83568" y="530120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Ing. Jiří Brož –SCHKT         České Budějovice  2015</a:t>
            </a: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212976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Nová chladiva</a:t>
            </a:r>
          </a:p>
          <a:p>
            <a:pPr algn="ctr"/>
            <a:r>
              <a:rPr lang="cs-CZ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Budoucnost již začala</a:t>
            </a:r>
            <a:endParaRPr lang="cs-CZ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7" descr="znakch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24744"/>
            <a:ext cx="2219126" cy="197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234888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Prosím dotazy</a:t>
            </a:r>
          </a:p>
          <a:p>
            <a:pPr algn="ctr"/>
            <a:endParaRPr lang="cs-CZ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126876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 se změnilo od 1.1.2015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852936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 31.12.2014 platilo nařízení 842/2006/ES</a:t>
            </a:r>
          </a:p>
          <a:p>
            <a:pPr algn="ctr"/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 1.1.2015 platí nařízení  517/2014/ES</a:t>
            </a:r>
          </a:p>
          <a:p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Zásadně se změnil  pohled na chladiva</a:t>
            </a:r>
          </a:p>
          <a:p>
            <a:pPr algn="ctr"/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Místo „kg“ zavádí tCO2  a hranici GWP</a:t>
            </a:r>
            <a:endParaRPr lang="cs-C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864096"/>
          </a:xfrm>
        </p:spPr>
        <p:txBody>
          <a:bodyPr/>
          <a:lstStyle/>
          <a:p>
            <a:pPr algn="ctr"/>
            <a:r>
              <a:rPr lang="cs-CZ" dirty="0" smtClean="0"/>
              <a:t>  </a:t>
            </a:r>
            <a:r>
              <a:rPr lang="cs-CZ" sz="3600" dirty="0" smtClean="0">
                <a:solidFill>
                  <a:srgbClr val="FFFF00"/>
                </a:solidFill>
                <a:latin typeface="Arial" pitchFamily="34" charset="0"/>
                <a:ea typeface="+mn-ea"/>
                <a:cs typeface="Arial" pitchFamily="34" charset="0"/>
              </a:rPr>
              <a:t>Graf snižování HFC Evropa 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1115616" y="1556792"/>
          <a:ext cx="633670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864096"/>
          </a:xfrm>
        </p:spPr>
        <p:txBody>
          <a:bodyPr/>
          <a:lstStyle/>
          <a:p>
            <a:r>
              <a:rPr lang="cs-CZ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Graf snižování HFC – US + ostatní</a:t>
            </a:r>
            <a:endParaRPr lang="cs-CZ" sz="3600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US- step d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844824"/>
            <a:ext cx="6353175" cy="420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9752" y="98072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Jak je to s GWP ?</a:t>
            </a:r>
            <a:endParaRPr lang="cs-CZ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GW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2575" y="2060848"/>
            <a:ext cx="6038850" cy="1224136"/>
          </a:xfrm>
          <a:prstGeom prst="rect">
            <a:avLst/>
          </a:prstGeom>
        </p:spPr>
      </p:pic>
      <p:pic>
        <p:nvPicPr>
          <p:cNvPr id="7" name="Obrázek 6" descr="Hořlavý_symb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501008"/>
            <a:ext cx="1152128" cy="1008112"/>
          </a:xfrm>
          <a:prstGeom prst="rect">
            <a:avLst/>
          </a:prstGeom>
        </p:spPr>
      </p:pic>
      <p:cxnSp>
        <p:nvCxnSpPr>
          <p:cNvPr id="11" name="Přímá spojovací čára 10"/>
          <p:cNvCxnSpPr/>
          <p:nvPr/>
        </p:nvCxnSpPr>
        <p:spPr>
          <a:xfrm>
            <a:off x="3059832" y="3356992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5436096" y="3356992"/>
            <a:ext cx="0" cy="16561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899592" y="515719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Budoucnost</a:t>
            </a:r>
            <a:endParaRPr lang="cs-CZ" sz="2800" b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203848" y="5157192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dožití do    2030</a:t>
            </a:r>
            <a:endParaRPr lang="cs-CZ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652120" y="515719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Zakázané od 2020</a:t>
            </a:r>
            <a:endParaRPr lang="cs-C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112474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Jak je to s t CO2</a:t>
            </a:r>
            <a:endParaRPr lang="cs-CZ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8" y="234888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Proč tC02 a ne kilogramy ???</a:t>
            </a: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1560" y="285293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Protože tC02 jsou lehce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přepočítatelný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ekvivalent</a:t>
            </a: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342900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R134a = GWP  1430         R404a = GWP  3300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Šipka dolů 11"/>
          <p:cNvSpPr/>
          <p:nvPr/>
        </p:nvSpPr>
        <p:spPr>
          <a:xfrm>
            <a:off x="3995936" y="3861048"/>
            <a:ext cx="648072" cy="10081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494116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GWP = tCO2 &gt;&gt; 3300/1430 = 2,31</a:t>
            </a:r>
          </a:p>
          <a:p>
            <a:pPr algn="ctr"/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Škodlivost 1kg RR404A = 2,31 kg R134a</a:t>
            </a: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692696"/>
            <a:ext cx="7772400" cy="648072"/>
          </a:xfrm>
        </p:spPr>
        <p:txBody>
          <a:bodyPr/>
          <a:lstStyle/>
          <a:p>
            <a:pPr algn="ctr"/>
            <a:r>
              <a:rPr lang="cs-CZ" sz="3600" dirty="0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Nákup a prodej chladiv</a:t>
            </a:r>
            <a:endParaRPr lang="cs-CZ" sz="3600" dirty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552" y="177281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 rok 2015 mají výrobci a velkoobchody přidělenu kvótu v tC02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99592" y="3573016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znamená, že velkoobchod může prodat  1kg R404A nebo 2,3 kg R134a.</a:t>
            </a:r>
          </a:p>
          <a:p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Předpokládá se, že i servisní firmy budou nakupovat chladiva v tCO2.</a:t>
            </a:r>
            <a:endParaRPr lang="cs-CZ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90872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Nová chladiva</a:t>
            </a:r>
            <a:endParaRPr lang="cs-CZ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9888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HFC &gt;&gt;  R407A   a   R407F</a:t>
            </a:r>
          </a:p>
          <a:p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Velice podobné vlastnosti, R407F energeticky výhodnější</a:t>
            </a: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3212976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Zcela nová chladiva na bázi HFO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R1234yf,  R1234ze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Chladiva řady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Honeywell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Solstice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Chladiva řady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Chemours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Opteon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Chemours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– dříve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Du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Pont divize chladiv)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83568" y="54868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Nová chladiva </a:t>
            </a:r>
            <a:endParaRPr lang="cs-CZ" sz="4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628800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Chladiva již dostupná na trhu</a:t>
            </a:r>
          </a:p>
          <a:p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Honeywell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Chemours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&gt;&gt;   R1234yf  za R134a</a:t>
            </a:r>
          </a:p>
          <a:p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Honeywell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R1234ze &gt;&gt; R134a, R407C pro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chillery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Honeywell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Chemours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Du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Pont)</a:t>
            </a:r>
          </a:p>
          <a:p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Solstice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N40 (R448A) =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Opteon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XP40 (R449A)  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R404a</a:t>
            </a:r>
          </a:p>
          <a:p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Solstice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N13 (R450A) = 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Opteon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XP 10 (R513A) 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R134a</a:t>
            </a:r>
          </a:p>
          <a:p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Další nová chladiva se budou objevovat v nabídce výrobců.  Typicky R32 (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Daikin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pro klimatizace.</a:t>
            </a: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276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Flow</vt:lpstr>
      <vt:lpstr>Prezentace aplikace PowerPoint</vt:lpstr>
      <vt:lpstr>Prezentace aplikace PowerPoint</vt:lpstr>
      <vt:lpstr>  Graf snižování HFC Evropa </vt:lpstr>
      <vt:lpstr>Graf snižování HFC – US + ostatní</vt:lpstr>
      <vt:lpstr>Prezentace aplikace PowerPoint</vt:lpstr>
      <vt:lpstr>Prezentace aplikace PowerPoint</vt:lpstr>
      <vt:lpstr>Nákup a prodej chladiv</vt:lpstr>
      <vt:lpstr>Prezentace aplikace PowerPoint</vt:lpstr>
      <vt:lpstr>Prezentace aplikace PowerPoint</vt:lpstr>
      <vt:lpstr>Prezentace aplikace PowerPoint</vt:lpstr>
    </vt:vector>
  </TitlesOfParts>
  <Company>Schiessl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Brož</dc:creator>
  <cp:lastModifiedBy>Tomeček Štěpán</cp:lastModifiedBy>
  <cp:revision>44</cp:revision>
  <dcterms:created xsi:type="dcterms:W3CDTF">2012-10-30T06:54:05Z</dcterms:created>
  <dcterms:modified xsi:type="dcterms:W3CDTF">2015-03-30T06:43:09Z</dcterms:modified>
</cp:coreProperties>
</file>